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4" d="100"/>
          <a:sy n="34" d="100"/>
        </p:scale>
        <p:origin x="13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F377285A-E8B1-4118-9A69-A643C7BC8C48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5BA4010-9170-4093-BDF0-2B799BA732D8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B4B1AF0-9B18-4782-A429-449D45B83B9D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A66B651-0BE1-4BBA-9760-021AD6FCA306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A1B49DF8-D71B-4081-B3C5-95E3D2F27E05}" type="slidenum">
              <a:t>‹N°›</a:t>
            </a:fld>
            <a:endParaRPr lang="fr-FR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748215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17D63C-8B05-4E9A-8598-F884880470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96471B5-DD08-4DA7-8197-02D66CA5A146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Espace réservé de l'en-tête 3">
            <a:extLst>
              <a:ext uri="{FF2B5EF4-FFF2-40B4-BE49-F238E27FC236}">
                <a16:creationId xmlns:a16="http://schemas.microsoft.com/office/drawing/2014/main" id="{DF45C1F8-52AC-40CB-A480-68F3EFF93D6E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02A76A8-9CEA-451C-83AA-2A10356F410C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67F927A-D15F-4338-97F8-AB1056F6150F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E980F8F-0226-4255-A464-E81E08B8E1A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5E51F738-24B4-4D9A-8C53-558F68B3412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2441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fr-FR" sz="2000" b="0" i="0" u="none" strike="noStrike" kern="1200">
        <a:ln>
          <a:noFill/>
        </a:ln>
        <a:latin typeface="Arial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1240716-53A9-4F64-9E18-8ED149AE35F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130099A-F511-4D55-A579-1CA748D3027C}" type="slidenum">
              <a:t>1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367E3D8-8371-4388-8E2F-DDF490CF7AE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AB9461E-4B6E-417D-B4A9-8EDAF49C6B3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9A6AEF8-D23C-4AA3-9F62-92886E7F175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E1B5E7D-05EC-4797-A17E-DD8AA5FFFF31}" type="slidenum">
              <a:t>2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3E47F4C-0835-4C10-BE07-0544FBF3D75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B0E5EE4-30FB-401E-B514-092E6C447C3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E0EEDA-9488-4465-9D88-D2FDDF31841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51ADFE4B-344A-41D1-AAA8-1E7E11356022}" type="slidenum">
              <a:t>3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CA51F99-4FAB-45B2-BA9B-B45A61A3875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BC40953-BBC9-4F2F-B09E-9235EB6A35B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84BFFFD-13B1-4B88-83B1-377AF60CFCE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7B22BE9E-2FD0-4FCA-93AC-5B12B6B2BE24}" type="slidenum">
              <a:t>4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9C8645-607C-4EDA-AD9D-BD6693E1B71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548CF1A-252C-4DC0-9B41-DC4D0679874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88084FC-264B-44BD-ABA5-906F7E13FA4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8983B6E0-843B-4E41-B6D3-A03DBBED9E6C}" type="slidenum">
              <a:t>5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2AC931-4A84-4571-AC17-44D04AA64E3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CD18969-0DDB-4975-B1E7-FF62B8F3CB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1B7676-E699-4AD9-933A-3FBB2A23CFC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568FE780-F04E-4FF9-9D8C-C90B82077B92}" type="slidenum">
              <a:t>6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A9348D-966F-409B-BC54-AC929B81ED9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32AE903-2C9B-4A4E-A34A-706600F03D2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C4B620E-A6C8-41A9-8AD6-14ABE2996FE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184645C3-1668-4D41-8FE2-9D1EAF09CFB7}" type="slidenum">
              <a:t>7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73C8AA3-61FC-4007-B996-2E2363F9E43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BB1782-CA64-4817-BC7C-BCEFB17D44B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9344AE9-361A-4883-9609-3BABA3F9D29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F2E5003-D28E-4DAB-834A-5F982AF57ABE}" type="slidenum">
              <a:t>8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5C86BA0-DEB9-4387-9631-6F14FE94CB5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7D0B19-DA7D-4D00-8AD3-942D9D01925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0D9B71B-74A1-4612-A1F7-16465DE0CFB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BA9A571-9993-4A8B-9AEF-A7DBF9A8BD79}" type="slidenum">
              <a:t>9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696B8A5-EEE2-4C51-BBA1-A215F84974F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9F30A05-4AC4-4370-A83C-9F30E273424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85861A5-3D2E-4EE3-96C6-E0585FFEBA8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5CA8CEA-9934-4FAC-A767-42C32D26F686}" type="slidenum">
              <a:t>10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4521065-502A-4612-BC58-08F71F1D230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7A69C4-528A-4D73-9454-36C5818CC04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97F98A-A095-4BCF-AF91-3E2C64C08A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FCF5618-A775-46A3-9DDF-2CFEBCC5E0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012392-4612-4BDA-8C0E-02695F296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989389-9471-428D-98C5-39E4F0CB5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38A7EF-B2BF-41F2-8BFA-33E32AD76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6409C8-3249-468C-8E19-1B84CB8ADDD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818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C34C41-7325-44B9-80B1-206B3B47D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373003-E831-4321-B84E-7B052133A4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218DE2-B559-4E73-87C4-9080635D1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F3C0A1-346C-4591-BD15-46C3EBF57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F22BF4F-B467-451F-BEE5-DB71CFB4C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66D0709-B11A-4FBC-8682-DBA1492EFEC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4475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724E62-B53A-44C3-9514-20D54149F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1284438-5906-48F4-B7D4-F18ABB8C4D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4976C9-5490-40F0-ACE2-770B6274F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01B32A-161D-481D-BC42-ED8CF5F8A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CBB2F0-50FF-428F-A9D0-39F08FA95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FC263C4-E4AC-456B-A958-E004485ECE0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3301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670867-6111-4200-8F2A-4698F26A6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246A29-97E6-4A61-9210-F8C098FD35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7E2D408-4089-497D-9D7D-94F343535B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CFDF42-3A1B-4754-9B85-22C1354A3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A4BB69C-DE4A-402B-A12B-D7380A41C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D0DBF3B-8246-4727-BC1B-0180B9761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084BE86-C693-4725-B461-B8C92B54979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5427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266534-428E-45B7-8CE1-FBEC99D9D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8F163D0-C4D9-4501-8ABC-AE1961D274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96EB41C-2998-4CB9-A5FB-87A273AA20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13DF025-B537-4C58-A30E-0855FEFF1C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AACA9C5-7AAE-4190-96C3-8209374DDF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3A70B51-B425-4434-9772-B32AC9D1B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ED48B46-D77C-4822-A11E-F02D73DB1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4AE6A92-B759-4CB3-872A-5DD4F9955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D8016C2-8A59-409C-9BB0-CF8B3B73A37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260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4ABD0A-82DF-402B-A79B-90EA3B048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4AF75B7-2FED-4A87-845F-D10009E1D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1342D28-CF55-4355-A5EC-ED238B0C2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4D13CFB-458D-40E5-9436-3668331BB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9159667-F70F-4028-BE90-00882996EDD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3213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DE1755C-2FE8-4325-AE62-47F537E2A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2292A00-FB94-4640-ABCB-A6917C9D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14C29F-DA81-423B-B67B-BA58D9CC8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6DDAB36-2747-4716-8BDE-3B1D0DEC9B8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88395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7DC4B2-5CAC-41A5-9B39-DD613481F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4B285A-3604-40DB-BA7F-5B2742C45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8F5DD18-59AE-47BE-AED9-3D32CC486C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4FFDBB8-F8BE-49D4-81EF-7AE4A52B6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861ACD3-7232-48F2-868F-0690A170F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CEF17BF-AB08-4D6D-8A73-F6666B0C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4009E64-8BAE-40FA-9351-DD700265D22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3234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EF732B-9435-42FB-A0AA-A48748764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564237D-68F6-47EC-B37D-37D53B89FA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87AEF32-3987-46EA-A485-6F632A721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BFADBD5-8DF8-4740-94C1-20544A6C6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A6A1F4-31FE-4148-A607-A4D4CCB81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A250D55-5EFC-48BA-AAC4-927804C82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FC606A4-0AB0-46CA-BA19-DB12704BF9A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193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ACA28F-AE87-4A6D-9D4F-DD2CA6C24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8FD1F80-525E-4627-8200-66E9B63733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0031FE-4027-419B-949A-370705575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A7F7AA-E97F-4864-9ED3-640CF673C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EACC8D-0861-4801-8402-2A9BE2A1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5708625-45EB-448D-879C-02B0928CB2C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699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F6BB066-D46E-4156-8AB2-050E8DD7DA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035033A-81D2-4A22-9B0D-6B2FC434AC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BA4D5C-1800-4D28-B67A-AF4F7E365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909C28-A1D8-4C04-9C5E-723E6C1D0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4C0B62-F92D-4F60-BBBB-AEE23B4C9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2E3D141-0F59-4EF0-B702-8A35E8151C8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6146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B87100B-B871-4E58-BDA9-F1E8DBBF53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B8943A6-C6A9-4615-A558-8A7BDE78EB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26A835-E5F6-4627-988E-1C746269AF7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213C8E-53A7-4835-94D8-20CA96C11BF5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ct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430800-2231-4ECE-9BB4-910C50BF58D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EEBCFBA3-A81F-436A-BE87-30C9387C2974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fr-FR" sz="4400" b="0" i="0" u="none" strike="noStrike" kern="1200">
          <a:ln>
            <a:noFill/>
          </a:ln>
          <a:latin typeface="Arial" pitchFamily="18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fr-FR" sz="3200" b="0" i="0" u="none" strike="noStrike" kern="1200">
          <a:ln>
            <a:noFill/>
          </a:ln>
          <a:latin typeface="Arial" pitchFamily="18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2DB3D9-CF36-4C4B-B5D4-69750C81DD8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76000" y="33840"/>
            <a:ext cx="9071640" cy="1262160"/>
          </a:xfrm>
        </p:spPr>
        <p:txBody>
          <a:bodyPr>
            <a:spAutoFit/>
          </a:bodyPr>
          <a:lstStyle/>
          <a:p>
            <a:pPr lvl="0"/>
            <a:r>
              <a:rPr lang="fr-FR" b="1"/>
              <a:t>ESTHER dans la LXX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80602CC-1AA6-4FFB-A7F6-938FDFC59A7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48000" y="1224000"/>
            <a:ext cx="9071640" cy="4989240"/>
          </a:xfrm>
        </p:spPr>
        <p:txBody>
          <a:bodyPr anchor="t">
            <a:spAutoFit/>
          </a:bodyPr>
          <a:lstStyle/>
          <a:p>
            <a:pPr lvl="0" algn="ctr"/>
            <a:r>
              <a:rPr lang="fr-FR" sz="5400" b="1"/>
              <a:t>La Septante</a:t>
            </a:r>
          </a:p>
          <a:p>
            <a:pPr lvl="0" algn="ctr"/>
            <a:r>
              <a:rPr lang="fr-FR" sz="3600" b="1"/>
              <a:t> Laurence Vianès</a:t>
            </a:r>
          </a:p>
        </p:txBody>
      </p:sp>
      <p:pic>
        <p:nvPicPr>
          <p:cNvPr id="4" name="">
            <a:extLst>
              <a:ext uri="{FF2B5EF4-FFF2-40B4-BE49-F238E27FC236}">
                <a16:creationId xmlns:a16="http://schemas.microsoft.com/office/drawing/2014/main" id="{62673886-32E9-4722-B3A9-1974C0FD1E5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520079" y="2598480"/>
            <a:ext cx="3122280" cy="4853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0928D0-A359-4A1C-B203-75BDDF18697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4359" y="105840"/>
            <a:ext cx="9071640" cy="1262160"/>
          </a:xfrm>
        </p:spPr>
        <p:txBody>
          <a:bodyPr/>
          <a:lstStyle/>
          <a:p>
            <a:pPr lvl="0"/>
            <a:r>
              <a:rPr lang="fr-FR"/>
              <a:t>ESTHER dans la LXX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D83DB3-30C1-4F80-8B80-D620EB2AC83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 algn="just">
              <a:buSzPct val="45000"/>
              <a:buFont typeface="StarSymbol"/>
              <a:buChar char="●"/>
            </a:pPr>
            <a:r>
              <a:rPr lang="fr-FR"/>
              <a:t>La Septante est une traduction de la Torah de l'hébreu vers le grec effectuée par 70 (Flavius Josèphe) ou 72 (Lettre d'Aristée) sages juifs d'Alexandrie, en liaison avec Jérusalem.</a:t>
            </a:r>
          </a:p>
          <a:p>
            <a:pPr lvl="0" algn="just">
              <a:buSzPct val="45000"/>
              <a:buFont typeface="StarSymbol"/>
              <a:buChar char="●"/>
            </a:pPr>
            <a:endParaRPr lang="fr-FR"/>
          </a:p>
          <a:p>
            <a:pPr lvl="0" algn="just">
              <a:buSzPct val="45000"/>
              <a:buFont typeface="StarSymbol"/>
              <a:buChar char="●"/>
            </a:pPr>
            <a:r>
              <a:rPr lang="fr-FR"/>
              <a:t>Enfermés dans des cellules séparées, ils</a:t>
            </a:r>
          </a:p>
          <a:p>
            <a:pPr lvl="0" algn="just">
              <a:buSzPct val="45000"/>
              <a:buFont typeface="StarSymbol"/>
              <a:buChar char="●"/>
            </a:pPr>
            <a:r>
              <a:rPr lang="fr-FR"/>
              <a:t>auraient tous traduit le texte  de la même façon.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A25CF1-55A9-4E0A-8DC1-92095B63C3A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4359" y="105840"/>
            <a:ext cx="9071640" cy="1262160"/>
          </a:xfrm>
        </p:spPr>
        <p:txBody>
          <a:bodyPr/>
          <a:lstStyle/>
          <a:p>
            <a:pPr lvl="0"/>
            <a:r>
              <a:rPr lang="fr-FR"/>
              <a:t>ESTHER dans la LXX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7F849AA-893C-45DA-BF15-DF63F80582A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 algn="just"/>
            <a:r>
              <a:rPr lang="fr-FR"/>
              <a:t>La </a:t>
            </a:r>
            <a:r>
              <a:rPr lang="fr-FR">
                <a:solidFill>
                  <a:srgbClr val="0000CC"/>
                </a:solidFill>
              </a:rPr>
              <a:t>LXX</a:t>
            </a:r>
            <a:r>
              <a:rPr lang="fr-FR"/>
              <a:t> est une </a:t>
            </a:r>
            <a:r>
              <a:rPr lang="fr-FR" u="sng"/>
              <a:t>conséquence</a:t>
            </a:r>
          </a:p>
          <a:p>
            <a:pPr lvl="1" algn="just" hangingPunct="0">
              <a:spcBef>
                <a:spcPts val="0"/>
              </a:spcBef>
              <a:spcAft>
                <a:spcPts val="1417"/>
              </a:spcAft>
              <a:buSzPct val="75000"/>
              <a:buFont typeface="StarSymbol"/>
              <a:buChar char="–"/>
            </a:pPr>
            <a:r>
              <a:rPr lang="fr-FR" sz="3200">
                <a:latin typeface="Arial" pitchFamily="18"/>
              </a:rPr>
              <a:t>de la </a:t>
            </a:r>
            <a:r>
              <a:rPr lang="fr-FR" sz="3200" u="sng">
                <a:latin typeface="Arial" pitchFamily="18"/>
              </a:rPr>
              <a:t>conquête</a:t>
            </a:r>
            <a:r>
              <a:rPr lang="fr-FR" sz="3200">
                <a:latin typeface="Arial" pitchFamily="18"/>
              </a:rPr>
              <a:t> d'</a:t>
            </a:r>
            <a:r>
              <a:rPr lang="fr-FR" sz="3200">
                <a:solidFill>
                  <a:srgbClr val="0000CC"/>
                </a:solidFill>
                <a:latin typeface="Arial" pitchFamily="18"/>
              </a:rPr>
              <a:t>Alexandre</a:t>
            </a:r>
            <a:r>
              <a:rPr lang="fr-FR" sz="3200">
                <a:latin typeface="Arial" pitchFamily="18"/>
              </a:rPr>
              <a:t> (331-323 avant J.-C.)</a:t>
            </a:r>
          </a:p>
          <a:p>
            <a:pPr lvl="1" algn="just" hangingPunct="0">
              <a:spcBef>
                <a:spcPts val="0"/>
              </a:spcBef>
              <a:spcAft>
                <a:spcPts val="1417"/>
              </a:spcAft>
              <a:buSzPct val="75000"/>
              <a:buFont typeface="StarSymbol"/>
              <a:buChar char="–"/>
            </a:pPr>
            <a:endParaRPr lang="fr-FR" sz="3200">
              <a:latin typeface="Arial" pitchFamily="18"/>
            </a:endParaRPr>
          </a:p>
          <a:p>
            <a:pPr lvl="1" algn="just" hangingPunct="0">
              <a:spcBef>
                <a:spcPts val="0"/>
              </a:spcBef>
              <a:spcAft>
                <a:spcPts val="1417"/>
              </a:spcAft>
              <a:buSzPct val="75000"/>
              <a:buFont typeface="StarSymbol"/>
              <a:buChar char="–"/>
            </a:pPr>
            <a:r>
              <a:rPr lang="fr-FR" sz="3200">
                <a:latin typeface="Arial" pitchFamily="18"/>
              </a:rPr>
              <a:t>de la </a:t>
            </a:r>
            <a:r>
              <a:rPr lang="fr-FR" sz="3200" u="sng">
                <a:latin typeface="Arial" pitchFamily="18"/>
              </a:rPr>
              <a:t>création</a:t>
            </a:r>
            <a:r>
              <a:rPr lang="fr-FR" sz="3200">
                <a:latin typeface="Arial" pitchFamily="18"/>
              </a:rPr>
              <a:t> de la ville </a:t>
            </a:r>
            <a:r>
              <a:rPr lang="fr-FR" sz="3200">
                <a:solidFill>
                  <a:srgbClr val="0000FF"/>
                </a:solidFill>
                <a:latin typeface="Arial" pitchFamily="18"/>
              </a:rPr>
              <a:t>d'Alexandrie</a:t>
            </a:r>
            <a:r>
              <a:rPr lang="fr-FR" sz="3200">
                <a:latin typeface="Arial" pitchFamily="18"/>
              </a:rPr>
              <a:t>, dont 2 quartiers sur 5 sont attribués aux juifs.</a:t>
            </a:r>
          </a:p>
          <a:p>
            <a:pPr lvl="1" algn="just" hangingPunct="0">
              <a:spcBef>
                <a:spcPts val="0"/>
              </a:spcBef>
              <a:spcAft>
                <a:spcPts val="1417"/>
              </a:spcAft>
              <a:buSzPct val="75000"/>
              <a:buFont typeface="StarSymbol"/>
              <a:buChar char="–"/>
            </a:pPr>
            <a:endParaRPr lang="fr-FR" sz="3200">
              <a:latin typeface="Arial" pitchFamily="18"/>
            </a:endParaRPr>
          </a:p>
          <a:p>
            <a:pPr lvl="1" algn="just" hangingPunct="0">
              <a:spcBef>
                <a:spcPts val="0"/>
              </a:spcBef>
              <a:spcAft>
                <a:spcPts val="1417"/>
              </a:spcAft>
              <a:buSzPct val="75000"/>
              <a:buFont typeface="StarSymbol"/>
              <a:buChar char="–"/>
            </a:pPr>
            <a:r>
              <a:rPr lang="fr-FR" sz="2800">
                <a:latin typeface="Arial" pitchFamily="18"/>
              </a:rPr>
              <a:t>De la création de la </a:t>
            </a:r>
            <a:r>
              <a:rPr lang="fr-FR" sz="2800">
                <a:solidFill>
                  <a:srgbClr val="0000CC"/>
                </a:solidFill>
                <a:latin typeface="Arial" pitchFamily="18"/>
              </a:rPr>
              <a:t>bibliothèque</a:t>
            </a:r>
            <a:r>
              <a:rPr lang="fr-FR" sz="2800">
                <a:latin typeface="Arial" pitchFamily="18"/>
              </a:rPr>
              <a:t> d'Alexandrie.			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D1FFCA-AE24-49DC-BB98-85F34E2625A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4359" y="105840"/>
            <a:ext cx="9071640" cy="1262160"/>
          </a:xfrm>
        </p:spPr>
        <p:txBody>
          <a:bodyPr/>
          <a:lstStyle/>
          <a:p>
            <a:pPr lvl="0"/>
            <a:r>
              <a:rPr lang="fr-FR"/>
              <a:t>ESTHER dans la LXX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43BD17F4-92AF-4895-A50B-70B4D2D509D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6360" y="1509839"/>
            <a:ext cx="10079640" cy="5762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D595AD-4C93-46B0-8B15-C7ABA22829D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4359" y="105840"/>
            <a:ext cx="9071640" cy="1262160"/>
          </a:xfrm>
        </p:spPr>
        <p:txBody>
          <a:bodyPr/>
          <a:lstStyle/>
          <a:p>
            <a:pPr lvl="0"/>
            <a:r>
              <a:rPr lang="fr-FR"/>
              <a:t>ESTHER dans la LXX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96B28A-BC14-4EC9-9760-EFF395B492D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 algn="ctr"/>
            <a:r>
              <a:rPr lang="fr-FR" sz="2800" b="1"/>
              <a:t>THÉODOTION d'Éphèse</a:t>
            </a:r>
            <a:r>
              <a:rPr lang="fr-FR" sz="2800"/>
              <a:t> (Θεοδοτιών) :</a:t>
            </a:r>
          </a:p>
          <a:p>
            <a:pPr lvl="0" algn="ctr">
              <a:buSzPct val="45000"/>
              <a:buFont typeface="StarSymbol"/>
              <a:buChar char="●"/>
            </a:pPr>
            <a:r>
              <a:rPr lang="fr-FR" sz="2800"/>
              <a:t>Au II</a:t>
            </a:r>
            <a:r>
              <a:rPr lang="fr-FR" sz="1400"/>
              <a:t>ème</a:t>
            </a:r>
            <a:r>
              <a:rPr lang="fr-FR" sz="2800"/>
              <a:t> siècle après Jésus-Christ, auteur d'une traduction de l'AT de l'hébreu vers le grec.</a:t>
            </a:r>
          </a:p>
          <a:p>
            <a:pPr lvl="0" algn="just">
              <a:buSzPct val="45000"/>
              <a:buFont typeface="StarSymbol"/>
              <a:buChar char="●"/>
            </a:pPr>
            <a:endParaRPr lang="fr-FR" sz="2800"/>
          </a:p>
          <a:p>
            <a:pPr lvl="0" algn="just">
              <a:buSzPct val="45000"/>
              <a:buFont typeface="StarSymbol"/>
              <a:buChar char="●"/>
            </a:pPr>
            <a:r>
              <a:rPr lang="fr-FR" sz="2800"/>
              <a:t>D'abord marcionite, il se serait converti au judaïsme.</a:t>
            </a:r>
          </a:p>
          <a:p>
            <a:pPr lvl="0" algn="just">
              <a:buSzPct val="45000"/>
              <a:buFont typeface="StarSymbol"/>
              <a:buChar char="●"/>
            </a:pPr>
            <a:r>
              <a:rPr lang="fr-FR" sz="2800"/>
              <a:t> </a:t>
            </a:r>
          </a:p>
          <a:p>
            <a:pPr lvl="0" algn="just">
              <a:buSzPct val="45000"/>
              <a:buFont typeface="StarSymbol"/>
              <a:buChar char="●"/>
            </a:pPr>
            <a:r>
              <a:rPr lang="fr-FR" sz="2800"/>
              <a:t>Sa traduction est utilisée par Origène dans les </a:t>
            </a:r>
            <a:r>
              <a:rPr lang="fr-FR" sz="2800" i="1"/>
              <a:t>Hexaples.</a:t>
            </a:r>
            <a:r>
              <a:rPr lang="fr-FR" sz="2800"/>
              <a:t>		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0EB636-3F0F-48C6-86CF-51BCBACCEAA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4359" y="105840"/>
            <a:ext cx="9071640" cy="1262160"/>
          </a:xfrm>
        </p:spPr>
        <p:txBody>
          <a:bodyPr/>
          <a:lstStyle/>
          <a:p>
            <a:pPr lvl="0"/>
            <a:r>
              <a:rPr lang="fr-FR"/>
              <a:t>ESTHER dans la LXX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1E77E8B-B19B-47D4-B368-1299ADC9923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 algn="ctr"/>
            <a:r>
              <a:rPr lang="fr-FR" sz="2800" b="1"/>
              <a:t>THÉODOTION d'Éphèse</a:t>
            </a:r>
            <a:r>
              <a:rPr lang="fr-FR" sz="2800"/>
              <a:t> (Θεοδοτιών) :</a:t>
            </a:r>
          </a:p>
          <a:p>
            <a:pPr lvl="0" algn="just"/>
            <a:endParaRPr lang="fr-FR" sz="2800"/>
          </a:p>
          <a:p>
            <a:pPr lvl="0" algn="just"/>
            <a:r>
              <a:rPr lang="fr-FR" sz="2800"/>
              <a:t>Auteur du II</a:t>
            </a:r>
            <a:r>
              <a:rPr lang="fr-FR" sz="1300"/>
              <a:t>ème</a:t>
            </a:r>
            <a:r>
              <a:rPr lang="fr-FR" sz="2800"/>
              <a:t> siècle après Jésus-Christ, auteur d'une traduction de l'AT de l'hébreu vers le grec.</a:t>
            </a:r>
          </a:p>
          <a:p>
            <a:pPr lvl="0" algn="just"/>
            <a:endParaRPr lang="fr-FR" sz="2800"/>
          </a:p>
          <a:p>
            <a:pPr lvl="0" algn="just">
              <a:buSzPct val="45000"/>
              <a:buFont typeface="StarSymbol"/>
              <a:buChar char="●"/>
            </a:pPr>
            <a:r>
              <a:rPr lang="fr-FR" sz="2800"/>
              <a:t>D'abord marcionite, il se serait converti au judaïsme.</a:t>
            </a:r>
          </a:p>
          <a:p>
            <a:pPr lvl="0" algn="just">
              <a:buSzPct val="45000"/>
              <a:buFont typeface="StarSymbol"/>
              <a:buChar char="●"/>
            </a:pPr>
            <a:r>
              <a:rPr lang="fr-FR" sz="2800"/>
              <a:t> </a:t>
            </a:r>
          </a:p>
          <a:p>
            <a:pPr lvl="0" algn="just">
              <a:buSzPct val="45000"/>
              <a:buFont typeface="StarSymbol"/>
              <a:buChar char="●"/>
            </a:pPr>
            <a:r>
              <a:rPr lang="fr-FR" sz="2800"/>
              <a:t>Sa traduction est utilisée par Origène dans les </a:t>
            </a:r>
            <a:r>
              <a:rPr lang="fr-FR" sz="2800" i="1"/>
              <a:t>Hexaples.</a:t>
            </a:r>
            <a:r>
              <a:rPr lang="fr-FR" sz="2800"/>
              <a:t>		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3A664C-DE5C-49D4-8B84-A821B6F383A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4359" y="105840"/>
            <a:ext cx="9071640" cy="1262160"/>
          </a:xfrm>
        </p:spPr>
        <p:txBody>
          <a:bodyPr/>
          <a:lstStyle/>
          <a:p>
            <a:pPr lvl="0"/>
            <a:r>
              <a:rPr lang="fr-FR"/>
              <a:t>ESTHER dans la LXX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8CCEC6-BB6A-460E-B602-95BB7E6F1CA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 algn="ctr"/>
            <a:r>
              <a:rPr lang="fr-FR" sz="4000" b="1"/>
              <a:t>Aquila de Sinope</a:t>
            </a:r>
          </a:p>
          <a:p>
            <a:pPr lvl="0" algn="just"/>
            <a:r>
              <a:rPr lang="fr-FR" sz="2800"/>
              <a:t>Au II</a:t>
            </a:r>
            <a:r>
              <a:rPr lang="fr-FR" sz="1300"/>
              <a:t>ème</a:t>
            </a:r>
            <a:r>
              <a:rPr lang="fr-FR" sz="2800"/>
              <a:t> siècle après Jésus-Christ, auteur d'une traduction de l'AT de l'hébreu vers le grec vers 130-140.</a:t>
            </a:r>
          </a:p>
          <a:p>
            <a:pPr lvl="0" algn="just">
              <a:buSzPct val="45000"/>
              <a:buFont typeface="StarSymbol"/>
              <a:buChar char="●"/>
            </a:pPr>
            <a:r>
              <a:rPr lang="fr-FR" sz="2800"/>
              <a:t>Membre de l'entourage familial de l'empereur romain Hadrien (117-138)</a:t>
            </a:r>
          </a:p>
          <a:p>
            <a:pPr lvl="0" algn="just">
              <a:buSzPct val="45000"/>
              <a:buFont typeface="StarSymbol"/>
              <a:buChar char="●"/>
            </a:pPr>
            <a:r>
              <a:rPr lang="fr-FR" sz="2800"/>
              <a:t>Dirige la reconstruction de Jérusalem devenue Ælia Capitolina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F16CFB-F481-4C11-BF47-22935A86B4C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4359" y="105840"/>
            <a:ext cx="9071640" cy="1262160"/>
          </a:xfrm>
        </p:spPr>
        <p:txBody>
          <a:bodyPr/>
          <a:lstStyle/>
          <a:p>
            <a:pPr lvl="0"/>
            <a:r>
              <a:rPr lang="fr-FR"/>
              <a:t>ESTHER dans la LXX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EDC3C0-D12D-42CD-A008-A9AFDAD2498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2000" y="1728000"/>
            <a:ext cx="9071640" cy="4989240"/>
          </a:xfrm>
        </p:spPr>
        <p:txBody>
          <a:bodyPr/>
          <a:lstStyle/>
          <a:p>
            <a:pPr lvl="0" algn="ctr"/>
            <a:r>
              <a:rPr lang="fr-FR" sz="4000" b="1"/>
              <a:t>SYMMAQUE l'Ébionite  </a:t>
            </a:r>
          </a:p>
          <a:p>
            <a:pPr lvl="0" algn="ctr">
              <a:buSzPct val="45000"/>
              <a:buFont typeface="StarSymbol"/>
              <a:buChar char="●"/>
            </a:pPr>
            <a:r>
              <a:rPr lang="fr-FR" sz="4000" b="1"/>
              <a:t>Ἐβιωνίτης Σύμμαχος</a:t>
            </a:r>
          </a:p>
          <a:p>
            <a:pPr lvl="0" algn="just">
              <a:buSzPct val="45000"/>
              <a:buFont typeface="StarSymbol"/>
              <a:buChar char="●"/>
            </a:pPr>
            <a:r>
              <a:rPr lang="fr-FR" sz="2600"/>
              <a:t>Selon Eusèbe de Césarée et Jérôme, il serait un samaritain de la fin du IIème siècle converti au judéo-christianisme (anti-paulinien).</a:t>
            </a:r>
          </a:p>
          <a:p>
            <a:pPr lvl="0" algn="just">
              <a:buSzPct val="45000"/>
              <a:buFont typeface="StarSymbol"/>
              <a:buChar char="●"/>
            </a:pPr>
            <a:r>
              <a:rPr lang="fr-FR" sz="2600"/>
              <a:t>Symmaque privilégie l'élégance du grec à la préservation de la structure hébraïque des phrases.</a:t>
            </a:r>
          </a:p>
          <a:p>
            <a:pPr lvl="0" algn="just">
              <a:buSzPct val="45000"/>
              <a:buFont typeface="StarSymbol"/>
              <a:buChar char="●"/>
            </a:pPr>
            <a:r>
              <a:rPr lang="fr-FR" sz="2600"/>
              <a:t>Symmaque évite les anthropomorphismes, et fait référence à la résurrection des morts et aux temps futurs.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E25AD1-1AEC-490C-9EFB-7B1B1208BCD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4359" y="105840"/>
            <a:ext cx="9071640" cy="1262160"/>
          </a:xfrm>
        </p:spPr>
        <p:txBody>
          <a:bodyPr/>
          <a:lstStyle/>
          <a:p>
            <a:pPr lvl="0"/>
            <a:r>
              <a:rPr lang="fr-FR"/>
              <a:t>ESTHER dans la LXX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2EB041-8925-4E77-A339-8B7BCC28B9B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01040"/>
            <a:ext cx="9071640" cy="4989240"/>
          </a:xfrm>
        </p:spPr>
        <p:txBody>
          <a:bodyPr/>
          <a:lstStyle/>
          <a:p>
            <a:pPr lvl="0" algn="ctr"/>
            <a:r>
              <a:rPr lang="fr-FR" sz="2800" b="1"/>
              <a:t>Les HEXAPLES d'Origène d'Alexandrie</a:t>
            </a:r>
          </a:p>
          <a:p>
            <a:pPr lvl="0" algn="just">
              <a:buSzPct val="45000"/>
              <a:buFont typeface="StarSymbol"/>
              <a:buChar char="●"/>
            </a:pPr>
            <a:r>
              <a:rPr lang="fr-FR" sz="2800" b="1"/>
              <a:t>Oeuvre philologique perdue, subsistant sous forme de fragments, terminée entre 240 et 245.</a:t>
            </a:r>
          </a:p>
          <a:p>
            <a:pPr lvl="0" algn="just">
              <a:buSzPct val="45000"/>
              <a:buFont typeface="StarSymbol"/>
              <a:buChar char="●"/>
            </a:pPr>
            <a:r>
              <a:rPr lang="fr-FR" sz="2800" b="1"/>
              <a:t>Consiste en une édition de l'Ancien Testament sur 6 colonnes :</a:t>
            </a:r>
          </a:p>
          <a:p>
            <a:pPr lvl="0" algn="just">
              <a:buSzPct val="45000"/>
              <a:buFont typeface="StarSymbol"/>
              <a:buChar char="●"/>
            </a:pPr>
            <a:r>
              <a:rPr lang="fr-FR" sz="2800" b="1"/>
              <a:t>colonne 1, le texte hébreu en lettres hébraïques; colonne 2, le texte hébreu en caractères grecs; colonne 3, la traduction d'Aquila; 					colonne 4, la traduction de Symmaque ; 		colonne 5, la traduction des Septante ; 			colonne 6, la traduction de Théodotion.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E0FA9E-C482-4D65-9E58-D3A04AB849A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4359" y="105840"/>
            <a:ext cx="9071640" cy="1262160"/>
          </a:xfrm>
        </p:spPr>
        <p:txBody>
          <a:bodyPr/>
          <a:lstStyle/>
          <a:p>
            <a:pPr lvl="0"/>
            <a:r>
              <a:rPr lang="fr-FR"/>
              <a:t>ESTHER dans la LXX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01FD6F-13C9-4066-A713-C40824F2EA5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 algn="ctr"/>
            <a:r>
              <a:rPr lang="fr-FR" sz="2800" b="1"/>
              <a:t>Lucien d'Antioche</a:t>
            </a:r>
          </a:p>
          <a:p>
            <a:pPr lvl="0" algn="ctr"/>
            <a:r>
              <a:rPr lang="fr-FR"/>
              <a:t>Il meurt martyr en 307.</a:t>
            </a:r>
          </a:p>
          <a:p>
            <a:pPr lvl="0" algn="just">
              <a:buSzPct val="45000"/>
              <a:buFont typeface="StarSymbol"/>
              <a:buChar char="●"/>
            </a:pPr>
            <a:r>
              <a:rPr lang="fr-FR"/>
              <a:t>Il fut élève d’Origène, et le maître d'Arius.</a:t>
            </a:r>
          </a:p>
          <a:p>
            <a:pPr lvl="0" algn="just">
              <a:buSzPct val="45000"/>
              <a:buFont typeface="StarSymbol"/>
              <a:buChar char="●"/>
            </a:pPr>
            <a:r>
              <a:rPr lang="fr-FR"/>
              <a:t>Faussement considéré comme le fondateur de l'école exégétique d'Antioche.</a:t>
            </a:r>
          </a:p>
          <a:p>
            <a:pPr lvl="0" algn="just">
              <a:buSzPct val="45000"/>
              <a:buFont typeface="StarSymbol"/>
              <a:buChar char="●"/>
            </a:pPr>
            <a:r>
              <a:rPr lang="fr-FR"/>
              <a:t>Se chargea d'une révision du texte grec de l'AT, dite lucianique.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3901</TotalTime>
  <Words>479</Words>
  <Application>Microsoft Office PowerPoint</Application>
  <PresentationFormat>Grand écran</PresentationFormat>
  <Paragraphs>63</Paragraphs>
  <Slides>10</Slides>
  <Notes>10</Notes>
  <HiddenSlides>1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StarSymbol</vt:lpstr>
      <vt:lpstr>Times New Roman</vt:lpstr>
      <vt:lpstr>Standard</vt:lpstr>
      <vt:lpstr>ESTHER dans la LXX</vt:lpstr>
      <vt:lpstr>ESTHER dans la LXX</vt:lpstr>
      <vt:lpstr>ESTHER dans la LXX</vt:lpstr>
      <vt:lpstr>ESTHER dans la LXX</vt:lpstr>
      <vt:lpstr>ESTHER dans la LXX</vt:lpstr>
      <vt:lpstr>ESTHER dans la LXX</vt:lpstr>
      <vt:lpstr>ESTHER dans la LXX</vt:lpstr>
      <vt:lpstr>ESTHER dans la LXX</vt:lpstr>
      <vt:lpstr>ESTHER dans la LXX</vt:lpstr>
      <vt:lpstr>ESTHER dans la LXX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ESTHER dans la LXX</dc:title>
  <dc:creator>Jean-Paul LESIMPLE</dc:creator>
  <cp:lastModifiedBy>Marie-pierre Cournot</cp:lastModifiedBy>
  <cp:revision>19</cp:revision>
  <dcterms:created xsi:type="dcterms:W3CDTF">2020-12-10T21:07:17Z</dcterms:created>
  <dcterms:modified xsi:type="dcterms:W3CDTF">2021-01-07T11:50:46Z</dcterms:modified>
</cp:coreProperties>
</file>